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1" r:id="rId3"/>
    <p:sldId id="259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73" r:id="rId12"/>
    <p:sldId id="272" r:id="rId13"/>
    <p:sldId id="271" r:id="rId14"/>
    <p:sldId id="270" r:id="rId15"/>
    <p:sldId id="274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9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>
        <p:guide orient="horz" pos="2115"/>
        <p:guide pos="39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397B5-8C69-41E8-80AB-B2B64B3912C3}" type="datetimeFigureOut">
              <a:rPr lang="de-DE" smtClean="0"/>
              <a:t>13.02.2018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1AE6D-E794-4FCA-8304-42C4318B51C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9722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397B5-8C69-41E8-80AB-B2B64B3912C3}" type="datetimeFigureOut">
              <a:rPr lang="de-DE" smtClean="0"/>
              <a:t>13.02.2018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1AE6D-E794-4FCA-8304-42C4318B51C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0654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397B5-8C69-41E8-80AB-B2B64B3912C3}" type="datetimeFigureOut">
              <a:rPr lang="de-DE" smtClean="0"/>
              <a:t>13.02.2018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1AE6D-E794-4FCA-8304-42C4318B51C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164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397B5-8C69-41E8-80AB-B2B64B3912C3}" type="datetimeFigureOut">
              <a:rPr lang="de-DE" smtClean="0"/>
              <a:t>13.02.2018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1AE6D-E794-4FCA-8304-42C4318B51C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7136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397B5-8C69-41E8-80AB-B2B64B3912C3}" type="datetimeFigureOut">
              <a:rPr lang="de-DE" smtClean="0"/>
              <a:t>13.02.2018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1AE6D-E794-4FCA-8304-42C4318B51C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6468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397B5-8C69-41E8-80AB-B2B64B3912C3}" type="datetimeFigureOut">
              <a:rPr lang="de-DE" smtClean="0"/>
              <a:t>13.02.2018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1AE6D-E794-4FCA-8304-42C4318B51C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0594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397B5-8C69-41E8-80AB-B2B64B3912C3}" type="datetimeFigureOut">
              <a:rPr lang="de-DE" smtClean="0"/>
              <a:t>13.02.2018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1AE6D-E794-4FCA-8304-42C4318B51C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5318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397B5-8C69-41E8-80AB-B2B64B3912C3}" type="datetimeFigureOut">
              <a:rPr lang="de-DE" smtClean="0"/>
              <a:t>13.02.2018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1AE6D-E794-4FCA-8304-42C4318B51C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3180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397B5-8C69-41E8-80AB-B2B64B3912C3}" type="datetimeFigureOut">
              <a:rPr lang="de-DE" smtClean="0"/>
              <a:t>13.02.2018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1AE6D-E794-4FCA-8304-42C4318B51C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659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397B5-8C69-41E8-80AB-B2B64B3912C3}" type="datetimeFigureOut">
              <a:rPr lang="de-DE" smtClean="0"/>
              <a:t>13.02.2018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1AE6D-E794-4FCA-8304-42C4318B51C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8089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397B5-8C69-41E8-80AB-B2B64B3912C3}" type="datetimeFigureOut">
              <a:rPr lang="de-DE" smtClean="0"/>
              <a:t>13.02.2018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1AE6D-E794-4FCA-8304-42C4318B51C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739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1397B5-8C69-41E8-80AB-B2B64B3912C3}" type="datetimeFigureOut">
              <a:rPr lang="de-DE" smtClean="0"/>
              <a:t>13.02.2018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1AE6D-E794-4FCA-8304-42C4318B51C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6033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4606833" y="2388067"/>
            <a:ext cx="65147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 smtClean="0">
                <a:solidFill>
                  <a:srgbClr val="C00000"/>
                </a:solidFill>
              </a:rPr>
              <a:t>Chapter 14: </a:t>
            </a:r>
          </a:p>
          <a:p>
            <a:pPr algn="ctr"/>
            <a:r>
              <a:rPr lang="de-DE" sz="6000" b="1" dirty="0" smtClean="0">
                <a:solidFill>
                  <a:srgbClr val="C00000"/>
                </a:solidFill>
              </a:rPr>
              <a:t>Management 3.0</a:t>
            </a:r>
            <a:endParaRPr lang="de-DE" sz="6000" b="1" dirty="0">
              <a:solidFill>
                <a:srgbClr val="C00000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18" y="1438485"/>
            <a:ext cx="3069015" cy="41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1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2999363" y="2849731"/>
            <a:ext cx="64822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6000" b="1" dirty="0" smtClean="0">
                <a:solidFill>
                  <a:srgbClr val="C00000"/>
                </a:solidFill>
              </a:rPr>
              <a:t>Mission Statements</a:t>
            </a:r>
            <a:endParaRPr lang="de-DE" sz="6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3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3166337" y="2203401"/>
            <a:ext cx="61482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Google’s mission is to organize the world’s information </a:t>
            </a:r>
            <a:endParaRPr lang="en-US" sz="3600" dirty="0" smtClean="0"/>
          </a:p>
          <a:p>
            <a:pPr algn="ctr"/>
            <a:r>
              <a:rPr lang="en-US" sz="3600" dirty="0" smtClean="0"/>
              <a:t>and </a:t>
            </a:r>
            <a:r>
              <a:rPr lang="en-US" sz="3600" dirty="0"/>
              <a:t>make it universally accessible and useful</a:t>
            </a:r>
            <a:endParaRPr lang="de-DE" sz="3600" b="1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95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2243455" y="2757398"/>
            <a:ext cx="79940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Tesla’s mission is to accelerate the world’s transition to sustainable energy</a:t>
            </a:r>
            <a:endParaRPr lang="de-DE" sz="3600" b="1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00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2243455" y="818406"/>
            <a:ext cx="799401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"</a:t>
            </a:r>
            <a:r>
              <a:rPr lang="en-US" sz="3600" dirty="0" err="1"/>
              <a:t>SpaceX</a:t>
            </a:r>
            <a:r>
              <a:rPr lang="en-US" sz="3600" dirty="0"/>
              <a:t> was founded under the belief that a future where humanity is out exploring the stars is fundamentally more exciting than one where we are not. </a:t>
            </a:r>
            <a:endParaRPr lang="en-US" sz="3600" dirty="0" smtClean="0"/>
          </a:p>
          <a:p>
            <a:pPr algn="ctr"/>
            <a:endParaRPr lang="en-US" sz="3600" dirty="0" smtClean="0"/>
          </a:p>
          <a:p>
            <a:pPr algn="ctr"/>
            <a:r>
              <a:rPr lang="en-US" sz="3600" dirty="0" smtClean="0"/>
              <a:t>Today </a:t>
            </a:r>
            <a:r>
              <a:rPr lang="en-US" sz="3600" dirty="0" err="1"/>
              <a:t>SpaceX</a:t>
            </a:r>
            <a:r>
              <a:rPr lang="en-US" sz="3600" dirty="0"/>
              <a:t> is actively developing the technologies to make this possible, with the ultimate goal of enabling human life on Mars.</a:t>
            </a:r>
            <a:endParaRPr lang="de-DE" sz="3600" b="1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29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1217404" y="2849731"/>
            <a:ext cx="100461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6000" b="1" dirty="0" err="1" smtClean="0">
                <a:solidFill>
                  <a:srgbClr val="C00000"/>
                </a:solidFill>
              </a:rPr>
              <a:t>Discipline</a:t>
            </a:r>
            <a:r>
              <a:rPr lang="de-DE" sz="6000" b="1" dirty="0" smtClean="0">
                <a:solidFill>
                  <a:srgbClr val="C00000"/>
                </a:solidFill>
              </a:rPr>
              <a:t> * </a:t>
            </a:r>
            <a:r>
              <a:rPr lang="de-DE" sz="6000" b="1" dirty="0" err="1" smtClean="0">
                <a:solidFill>
                  <a:srgbClr val="C00000"/>
                </a:solidFill>
              </a:rPr>
              <a:t>Skill</a:t>
            </a:r>
            <a:r>
              <a:rPr lang="de-DE" sz="6000" b="1" dirty="0" smtClean="0">
                <a:solidFill>
                  <a:srgbClr val="C00000"/>
                </a:solidFill>
              </a:rPr>
              <a:t> = Competence</a:t>
            </a:r>
            <a:endParaRPr lang="de-DE" sz="6000" b="1" dirty="0">
              <a:solidFill>
                <a:srgbClr val="C00000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2541341" y="4988403"/>
            <a:ext cx="7398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800" b="1" dirty="0" err="1" smtClean="0">
                <a:solidFill>
                  <a:srgbClr val="00B050"/>
                </a:solidFill>
              </a:rPr>
              <a:t>Skipping</a:t>
            </a:r>
            <a:r>
              <a:rPr lang="de-DE" sz="2800" b="1" dirty="0" smtClean="0">
                <a:solidFill>
                  <a:srgbClr val="00B050"/>
                </a:solidFill>
              </a:rPr>
              <a:t> </a:t>
            </a:r>
            <a:r>
              <a:rPr lang="de-DE" sz="2800" b="1" dirty="0" err="1" smtClean="0">
                <a:solidFill>
                  <a:srgbClr val="00B050"/>
                </a:solidFill>
              </a:rPr>
              <a:t>discipline</a:t>
            </a:r>
            <a:r>
              <a:rPr lang="de-DE" sz="2800" b="1" dirty="0" smtClean="0">
                <a:solidFill>
                  <a:srgbClr val="00B050"/>
                </a:solidFill>
              </a:rPr>
              <a:t> </a:t>
            </a:r>
            <a:r>
              <a:rPr lang="de-DE" sz="2800" b="1" dirty="0" err="1" smtClean="0">
                <a:solidFill>
                  <a:srgbClr val="00B050"/>
                </a:solidFill>
              </a:rPr>
              <a:t>makes</a:t>
            </a:r>
            <a:r>
              <a:rPr lang="de-DE" sz="2800" b="1" dirty="0" smtClean="0">
                <a:solidFill>
                  <a:srgbClr val="00B050"/>
                </a:solidFill>
              </a:rPr>
              <a:t> </a:t>
            </a:r>
            <a:r>
              <a:rPr lang="de-DE" sz="2800" b="1" dirty="0" err="1" smtClean="0">
                <a:solidFill>
                  <a:srgbClr val="00B050"/>
                </a:solidFill>
              </a:rPr>
              <a:t>you</a:t>
            </a:r>
            <a:r>
              <a:rPr lang="de-DE" sz="2800" b="1" dirty="0" smtClean="0">
                <a:solidFill>
                  <a:srgbClr val="00B050"/>
                </a:solidFill>
              </a:rPr>
              <a:t> </a:t>
            </a:r>
            <a:r>
              <a:rPr lang="de-DE" sz="2800" b="1" dirty="0" err="1" smtClean="0">
                <a:solidFill>
                  <a:srgbClr val="00B050"/>
                </a:solidFill>
              </a:rPr>
              <a:t>slower</a:t>
            </a:r>
            <a:r>
              <a:rPr lang="de-DE" sz="2800" b="1" dirty="0" smtClean="0">
                <a:solidFill>
                  <a:srgbClr val="00B050"/>
                </a:solidFill>
              </a:rPr>
              <a:t>, not </a:t>
            </a:r>
            <a:r>
              <a:rPr lang="de-DE" sz="2800" b="1" dirty="0" err="1" smtClean="0">
                <a:solidFill>
                  <a:srgbClr val="00B050"/>
                </a:solidFill>
              </a:rPr>
              <a:t>faster</a:t>
            </a:r>
            <a:r>
              <a:rPr lang="de-DE" sz="2800" b="1" dirty="0" smtClean="0">
                <a:solidFill>
                  <a:srgbClr val="00B050"/>
                </a:solidFill>
              </a:rPr>
              <a:t>!</a:t>
            </a:r>
            <a:endParaRPr lang="de-DE" sz="2800" b="1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75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2846145" y="2849731"/>
            <a:ext cx="67886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6000" b="1" dirty="0" smtClean="0">
                <a:solidFill>
                  <a:srgbClr val="C00000"/>
                </a:solidFill>
              </a:rPr>
              <a:t>A </a:t>
            </a:r>
            <a:r>
              <a:rPr lang="de-DE" sz="6000" b="1" dirty="0" err="1" smtClean="0">
                <a:solidFill>
                  <a:srgbClr val="C00000"/>
                </a:solidFill>
              </a:rPr>
              <a:t>lot</a:t>
            </a:r>
            <a:r>
              <a:rPr lang="de-DE" sz="6000" b="1" dirty="0" smtClean="0">
                <a:solidFill>
                  <a:srgbClr val="C00000"/>
                </a:solidFill>
              </a:rPr>
              <a:t> </a:t>
            </a:r>
            <a:r>
              <a:rPr lang="de-DE" sz="6000" b="1" dirty="0" err="1" smtClean="0">
                <a:solidFill>
                  <a:srgbClr val="C00000"/>
                </a:solidFill>
              </a:rPr>
              <a:t>of</a:t>
            </a:r>
            <a:r>
              <a:rPr lang="de-DE" sz="6000" b="1" dirty="0" smtClean="0">
                <a:solidFill>
                  <a:srgbClr val="C00000"/>
                </a:solidFill>
              </a:rPr>
              <a:t> </a:t>
            </a:r>
            <a:r>
              <a:rPr lang="de-DE" sz="6000" b="1" dirty="0" err="1" smtClean="0">
                <a:solidFill>
                  <a:srgbClr val="C00000"/>
                </a:solidFill>
              </a:rPr>
              <a:t>great</a:t>
            </a:r>
            <a:r>
              <a:rPr lang="de-DE" sz="6000" b="1" dirty="0" smtClean="0">
                <a:solidFill>
                  <a:srgbClr val="C00000"/>
                </a:solidFill>
              </a:rPr>
              <a:t> </a:t>
            </a:r>
            <a:r>
              <a:rPr lang="de-DE" sz="6000" b="1" dirty="0" err="1" smtClean="0">
                <a:solidFill>
                  <a:srgbClr val="C00000"/>
                </a:solidFill>
              </a:rPr>
              <a:t>stuff</a:t>
            </a:r>
            <a:r>
              <a:rPr lang="de-DE" sz="6000" b="1" dirty="0" smtClean="0">
                <a:solidFill>
                  <a:srgbClr val="C00000"/>
                </a:solidFill>
              </a:rPr>
              <a:t> …</a:t>
            </a:r>
            <a:endParaRPr lang="de-DE" sz="6000" b="1" dirty="0">
              <a:solidFill>
                <a:srgbClr val="C00000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972316" y="3986918"/>
            <a:ext cx="6433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800" b="1" dirty="0" smtClean="0">
                <a:solidFill>
                  <a:srgbClr val="00B050"/>
                </a:solidFill>
              </a:rPr>
              <a:t>… but </a:t>
            </a:r>
            <a:r>
              <a:rPr lang="de-DE" sz="2800" b="1" dirty="0" err="1" smtClean="0">
                <a:solidFill>
                  <a:srgbClr val="00B050"/>
                </a:solidFill>
              </a:rPr>
              <a:t>most</a:t>
            </a:r>
            <a:r>
              <a:rPr lang="de-DE" sz="2800" b="1" dirty="0" smtClean="0">
                <a:solidFill>
                  <a:srgbClr val="00B050"/>
                </a:solidFill>
              </a:rPr>
              <a:t> </a:t>
            </a:r>
            <a:r>
              <a:rPr lang="de-DE" sz="2800" b="1" dirty="0" err="1" smtClean="0">
                <a:solidFill>
                  <a:srgbClr val="00B050"/>
                </a:solidFill>
              </a:rPr>
              <a:t>useful</a:t>
            </a:r>
            <a:r>
              <a:rPr lang="de-DE" sz="2800" b="1" dirty="0" smtClean="0">
                <a:solidFill>
                  <a:srgbClr val="00B050"/>
                </a:solidFill>
              </a:rPr>
              <a:t> </a:t>
            </a:r>
            <a:r>
              <a:rPr lang="de-DE" sz="2800" b="1" dirty="0" err="1" smtClean="0">
                <a:solidFill>
                  <a:srgbClr val="00B050"/>
                </a:solidFill>
              </a:rPr>
              <a:t>later</a:t>
            </a:r>
            <a:r>
              <a:rPr lang="de-DE" sz="2800" b="1" dirty="0" smtClean="0">
                <a:solidFill>
                  <a:srgbClr val="00B050"/>
                </a:solidFill>
              </a:rPr>
              <a:t> on in </a:t>
            </a:r>
            <a:r>
              <a:rPr lang="de-DE" sz="2800" b="1" dirty="0" err="1" smtClean="0">
                <a:solidFill>
                  <a:srgbClr val="00B050"/>
                </a:solidFill>
              </a:rPr>
              <a:t>your</a:t>
            </a:r>
            <a:r>
              <a:rPr lang="de-DE" sz="2800" b="1" dirty="0" smtClean="0">
                <a:solidFill>
                  <a:srgbClr val="00B050"/>
                </a:solidFill>
              </a:rPr>
              <a:t> </a:t>
            </a:r>
            <a:r>
              <a:rPr lang="de-DE" sz="2800" b="1" dirty="0" err="1" smtClean="0">
                <a:solidFill>
                  <a:srgbClr val="00B050"/>
                </a:solidFill>
              </a:rPr>
              <a:t>careers</a:t>
            </a:r>
            <a:r>
              <a:rPr lang="de-DE" sz="2800" b="1" dirty="0" smtClean="0">
                <a:solidFill>
                  <a:srgbClr val="00B050"/>
                </a:solidFill>
              </a:rPr>
              <a:t>.</a:t>
            </a:r>
            <a:endParaRPr lang="de-DE" sz="2800" b="1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89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/>
          <p:cNvGrpSpPr/>
          <p:nvPr/>
        </p:nvGrpSpPr>
        <p:grpSpPr>
          <a:xfrm>
            <a:off x="5938565" y="605541"/>
            <a:ext cx="4507796" cy="5504044"/>
            <a:chOff x="5093833" y="470854"/>
            <a:chExt cx="4507796" cy="5504044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3833" y="470854"/>
              <a:ext cx="4394584" cy="5504044"/>
            </a:xfrm>
            <a:prstGeom prst="rect">
              <a:avLst/>
            </a:prstGeom>
          </p:spPr>
        </p:pic>
        <p:sp>
          <p:nvSpPr>
            <p:cNvPr id="3" name="Textfeld 2"/>
            <p:cNvSpPr txBox="1"/>
            <p:nvPr/>
          </p:nvSpPr>
          <p:spPr>
            <a:xfrm>
              <a:off x="7336631" y="607488"/>
              <a:ext cx="22649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b="1" dirty="0" smtClean="0">
                  <a:solidFill>
                    <a:srgbClr val="C00000"/>
                  </a:solidFill>
                </a:rPr>
                <a:t>Software </a:t>
              </a:r>
            </a:p>
            <a:p>
              <a:pPr algn="ctr"/>
              <a:r>
                <a:rPr lang="de-DE" sz="2400" b="1" dirty="0" smtClean="0">
                  <a:solidFill>
                    <a:srgbClr val="C00000"/>
                  </a:solidFill>
                </a:rPr>
                <a:t>Engineering?</a:t>
              </a:r>
              <a:endParaRPr lang="de-DE" sz="2400" b="1" dirty="0">
                <a:solidFill>
                  <a:srgbClr val="C00000"/>
                </a:solidFill>
              </a:endParaRPr>
            </a:p>
          </p:txBody>
        </p:sp>
      </p:grp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18" y="1438485"/>
            <a:ext cx="3069015" cy="41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3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3094088" y="2849731"/>
            <a:ext cx="62927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6000" b="1" dirty="0" smtClean="0">
                <a:solidFill>
                  <a:srgbClr val="C00000"/>
                </a:solidFill>
              </a:rPr>
              <a:t>„Management 3.0“</a:t>
            </a:r>
            <a:endParaRPr lang="de-DE" sz="6000" b="1" dirty="0">
              <a:solidFill>
                <a:srgbClr val="C00000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7152414" y="1732714"/>
            <a:ext cx="39290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800" b="1" dirty="0" err="1" smtClean="0">
                <a:solidFill>
                  <a:srgbClr val="00B050"/>
                </a:solidFill>
              </a:rPr>
              <a:t>Social</a:t>
            </a:r>
            <a:r>
              <a:rPr lang="de-DE" sz="2800" b="1" dirty="0" smtClean="0">
                <a:solidFill>
                  <a:srgbClr val="00B050"/>
                </a:solidFill>
              </a:rPr>
              <a:t> Systems </a:t>
            </a:r>
            <a:r>
              <a:rPr lang="de-DE" sz="2800" b="1" dirty="0" err="1" smtClean="0">
                <a:solidFill>
                  <a:srgbClr val="00B050"/>
                </a:solidFill>
              </a:rPr>
              <a:t>important</a:t>
            </a:r>
            <a:endParaRPr lang="de-DE" sz="2800" b="1" dirty="0" smtClean="0">
              <a:solidFill>
                <a:srgbClr val="00B050"/>
              </a:solidFill>
            </a:endParaRPr>
          </a:p>
          <a:p>
            <a:pPr algn="ctr"/>
            <a:r>
              <a:rPr lang="de-DE" sz="2800" b="1" dirty="0" smtClean="0">
                <a:solidFill>
                  <a:srgbClr val="00B050"/>
                </a:solidFill>
              </a:rPr>
              <a:t>In Management</a:t>
            </a:r>
            <a:endParaRPr lang="de-DE" sz="2800" b="1" dirty="0">
              <a:solidFill>
                <a:srgbClr val="00B050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22148" y="1732714"/>
            <a:ext cx="46764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800" b="1" dirty="0" smtClean="0">
                <a:solidFill>
                  <a:srgbClr val="00B050"/>
                </a:solidFill>
              </a:rPr>
              <a:t>„</a:t>
            </a:r>
            <a:r>
              <a:rPr lang="de-DE" sz="2800" b="1" dirty="0" err="1" smtClean="0">
                <a:solidFill>
                  <a:srgbClr val="00B050"/>
                </a:solidFill>
              </a:rPr>
              <a:t>command</a:t>
            </a:r>
            <a:r>
              <a:rPr lang="de-DE" sz="2800" b="1" dirty="0" smtClean="0">
                <a:solidFill>
                  <a:srgbClr val="00B050"/>
                </a:solidFill>
              </a:rPr>
              <a:t> </a:t>
            </a:r>
            <a:r>
              <a:rPr lang="de-DE" sz="2800" b="1" dirty="0" err="1" smtClean="0">
                <a:solidFill>
                  <a:srgbClr val="00B050"/>
                </a:solidFill>
              </a:rPr>
              <a:t>and</a:t>
            </a:r>
            <a:r>
              <a:rPr lang="de-DE" sz="2800" b="1" dirty="0" smtClean="0">
                <a:solidFill>
                  <a:srgbClr val="00B050"/>
                </a:solidFill>
              </a:rPr>
              <a:t> </a:t>
            </a:r>
            <a:r>
              <a:rPr lang="de-DE" sz="2800" b="1" dirty="0" err="1" smtClean="0">
                <a:solidFill>
                  <a:srgbClr val="00B050"/>
                </a:solidFill>
              </a:rPr>
              <a:t>control</a:t>
            </a:r>
            <a:r>
              <a:rPr lang="de-DE" sz="2800" b="1" dirty="0" smtClean="0">
                <a:solidFill>
                  <a:srgbClr val="00B050"/>
                </a:solidFill>
              </a:rPr>
              <a:t>“</a:t>
            </a:r>
          </a:p>
          <a:p>
            <a:pPr algn="ctr"/>
            <a:r>
              <a:rPr lang="de-DE" sz="2800" b="1" dirty="0" smtClean="0">
                <a:solidFill>
                  <a:srgbClr val="00B050"/>
                </a:solidFill>
              </a:rPr>
              <a:t>not </a:t>
            </a:r>
            <a:r>
              <a:rPr lang="de-DE" sz="2800" b="1" dirty="0" err="1" smtClean="0">
                <a:solidFill>
                  <a:srgbClr val="00B050"/>
                </a:solidFill>
              </a:rPr>
              <a:t>suited</a:t>
            </a:r>
            <a:r>
              <a:rPr lang="de-DE" sz="2800" b="1" dirty="0" smtClean="0">
                <a:solidFill>
                  <a:srgbClr val="00B050"/>
                </a:solidFill>
              </a:rPr>
              <a:t> </a:t>
            </a:r>
            <a:r>
              <a:rPr lang="de-DE" sz="2800" b="1" dirty="0" err="1" smtClean="0">
                <a:solidFill>
                  <a:srgbClr val="00B050"/>
                </a:solidFill>
              </a:rPr>
              <a:t>for</a:t>
            </a:r>
            <a:r>
              <a:rPr lang="de-DE" sz="2800" b="1" dirty="0" smtClean="0">
                <a:solidFill>
                  <a:srgbClr val="00B050"/>
                </a:solidFill>
              </a:rPr>
              <a:t> </a:t>
            </a:r>
            <a:r>
              <a:rPr lang="de-DE" sz="2800" b="1" dirty="0" err="1" smtClean="0">
                <a:solidFill>
                  <a:srgbClr val="00B050"/>
                </a:solidFill>
              </a:rPr>
              <a:t>todays</a:t>
            </a:r>
            <a:r>
              <a:rPr lang="de-DE" sz="2800" b="1" dirty="0" smtClean="0">
                <a:solidFill>
                  <a:srgbClr val="00B050"/>
                </a:solidFill>
              </a:rPr>
              <a:t> </a:t>
            </a:r>
            <a:r>
              <a:rPr lang="de-DE" sz="2800" b="1" dirty="0" err="1" smtClean="0">
                <a:solidFill>
                  <a:srgbClr val="00B050"/>
                </a:solidFill>
              </a:rPr>
              <a:t>situation</a:t>
            </a:r>
            <a:endParaRPr lang="de-DE" sz="2800" b="1" dirty="0" smtClean="0">
              <a:solidFill>
                <a:srgbClr val="00B050"/>
              </a:solidFill>
            </a:endParaRPr>
          </a:p>
        </p:txBody>
      </p:sp>
      <p:pic>
        <p:nvPicPr>
          <p:cNvPr id="1026" name="Picture 2" descr="https://upload.wikimedia.org/wikipedia/commons/thumb/8/8b/Looped_square_on_white_background.svg/768px-Looped_square_on_white_background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092" y="604143"/>
            <a:ext cx="1228583" cy="122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206" y="765711"/>
            <a:ext cx="3481501" cy="1155679"/>
          </a:xfrm>
          <a:prstGeom prst="rect">
            <a:avLst/>
          </a:prstGeom>
        </p:spPr>
      </p:pic>
      <p:grpSp>
        <p:nvGrpSpPr>
          <p:cNvPr id="12" name="Gruppieren 11"/>
          <p:cNvGrpSpPr/>
          <p:nvPr/>
        </p:nvGrpSpPr>
        <p:grpSpPr>
          <a:xfrm>
            <a:off x="1422929" y="3927741"/>
            <a:ext cx="2474908" cy="2222677"/>
            <a:chOff x="1422930" y="4154158"/>
            <a:chExt cx="2474908" cy="2222677"/>
          </a:xfrm>
        </p:grpSpPr>
        <p:sp>
          <p:nvSpPr>
            <p:cNvPr id="7" name="Textfeld 6"/>
            <p:cNvSpPr txBox="1"/>
            <p:nvPr/>
          </p:nvSpPr>
          <p:spPr>
            <a:xfrm>
              <a:off x="1422930" y="5853615"/>
              <a:ext cx="24749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800" b="1" dirty="0" err="1" smtClean="0">
                  <a:solidFill>
                    <a:srgbClr val="00B050"/>
                  </a:solidFill>
                </a:rPr>
                <a:t>Complex</a:t>
              </a:r>
              <a:r>
                <a:rPr lang="de-DE" sz="2800" b="1" dirty="0" smtClean="0">
                  <a:solidFill>
                    <a:srgbClr val="00B050"/>
                  </a:solidFill>
                </a:rPr>
                <a:t> World</a:t>
              </a:r>
              <a:endParaRPr lang="de-DE" sz="2800" b="1" dirty="0">
                <a:solidFill>
                  <a:srgbClr val="00B050"/>
                </a:solidFill>
              </a:endParaRPr>
            </a:p>
          </p:txBody>
        </p:sp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13804" y="4154158"/>
              <a:ext cx="1865716" cy="1761077"/>
            </a:xfrm>
            <a:prstGeom prst="rect">
              <a:avLst/>
            </a:prstGeom>
          </p:spPr>
        </p:pic>
      </p:grpSp>
      <p:grpSp>
        <p:nvGrpSpPr>
          <p:cNvPr id="11" name="Gruppieren 10"/>
          <p:cNvGrpSpPr/>
          <p:nvPr/>
        </p:nvGrpSpPr>
        <p:grpSpPr>
          <a:xfrm>
            <a:off x="7487499" y="4606044"/>
            <a:ext cx="3469311" cy="1544374"/>
            <a:chOff x="7313327" y="4832461"/>
            <a:chExt cx="3469311" cy="1544374"/>
          </a:xfrm>
        </p:grpSpPr>
        <p:sp>
          <p:nvSpPr>
            <p:cNvPr id="4" name="Textfeld 3"/>
            <p:cNvSpPr txBox="1"/>
            <p:nvPr/>
          </p:nvSpPr>
          <p:spPr>
            <a:xfrm>
              <a:off x="7451277" y="5853615"/>
              <a:ext cx="33313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800" b="1" dirty="0" err="1" smtClean="0">
                  <a:solidFill>
                    <a:srgbClr val="00B050"/>
                  </a:solidFill>
                </a:rPr>
                <a:t>Causality</a:t>
              </a:r>
              <a:r>
                <a:rPr lang="de-DE" sz="2800" b="1" dirty="0" smtClean="0">
                  <a:solidFill>
                    <a:srgbClr val="00B050"/>
                  </a:solidFill>
                </a:rPr>
                <a:t> not </a:t>
              </a:r>
              <a:r>
                <a:rPr lang="de-DE" sz="2800" b="1" dirty="0" err="1" smtClean="0">
                  <a:solidFill>
                    <a:srgbClr val="00B050"/>
                  </a:solidFill>
                </a:rPr>
                <a:t>enough</a:t>
              </a:r>
              <a:endParaRPr lang="de-DE" sz="2800" b="1" dirty="0">
                <a:solidFill>
                  <a:srgbClr val="00B050"/>
                </a:solidFill>
              </a:endParaRPr>
            </a:p>
          </p:txBody>
        </p:sp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3327" y="4832461"/>
              <a:ext cx="3469311" cy="1082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229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133" y="0"/>
            <a:ext cx="5822660" cy="672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4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706" y="0"/>
            <a:ext cx="5577513" cy="671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289" y="1434057"/>
            <a:ext cx="9848348" cy="384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25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3331144" y="2849731"/>
            <a:ext cx="58186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6000" b="1" dirty="0" err="1" smtClean="0">
                <a:solidFill>
                  <a:srgbClr val="C00000"/>
                </a:solidFill>
              </a:rPr>
              <a:t>Energizing</a:t>
            </a:r>
            <a:r>
              <a:rPr lang="de-DE" sz="6000" b="1" dirty="0" smtClean="0">
                <a:solidFill>
                  <a:srgbClr val="C00000"/>
                </a:solidFill>
              </a:rPr>
              <a:t> People</a:t>
            </a:r>
            <a:endParaRPr lang="de-DE" sz="6000" b="1" dirty="0">
              <a:solidFill>
                <a:srgbClr val="C00000"/>
              </a:solidFill>
            </a:endParaRPr>
          </a:p>
        </p:txBody>
      </p:sp>
      <p:grpSp>
        <p:nvGrpSpPr>
          <p:cNvPr id="14" name="Gruppieren 13"/>
          <p:cNvGrpSpPr/>
          <p:nvPr/>
        </p:nvGrpSpPr>
        <p:grpSpPr>
          <a:xfrm>
            <a:off x="1268956" y="602962"/>
            <a:ext cx="3734986" cy="2246769"/>
            <a:chOff x="964156" y="419566"/>
            <a:chExt cx="3734986" cy="2246769"/>
          </a:xfrm>
        </p:grpSpPr>
        <p:sp>
          <p:nvSpPr>
            <p:cNvPr id="9" name="Textfeld 8"/>
            <p:cNvSpPr txBox="1"/>
            <p:nvPr/>
          </p:nvSpPr>
          <p:spPr>
            <a:xfrm>
              <a:off x="964156" y="850452"/>
              <a:ext cx="1720984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sz="2800" b="1" dirty="0" err="1" smtClean="0">
                  <a:solidFill>
                    <a:srgbClr val="00B050"/>
                  </a:solidFill>
                </a:rPr>
                <a:t>Principles</a:t>
              </a:r>
              <a:r>
                <a:rPr lang="de-DE" sz="2800" b="1" dirty="0" smtClean="0">
                  <a:solidFill>
                    <a:srgbClr val="00B050"/>
                  </a:solidFill>
                </a:rPr>
                <a:t> </a:t>
              </a:r>
            </a:p>
            <a:p>
              <a:pPr algn="r"/>
              <a:r>
                <a:rPr lang="de-DE" sz="2800" b="1" dirty="0" err="1" smtClean="0">
                  <a:solidFill>
                    <a:srgbClr val="00B050"/>
                  </a:solidFill>
                </a:rPr>
                <a:t>of</a:t>
              </a:r>
              <a:r>
                <a:rPr lang="de-DE" sz="2800" b="1" dirty="0" smtClean="0">
                  <a:solidFill>
                    <a:srgbClr val="00B050"/>
                  </a:solidFill>
                </a:rPr>
                <a:t> </a:t>
              </a:r>
            </a:p>
            <a:p>
              <a:pPr algn="r"/>
              <a:r>
                <a:rPr lang="de-DE" sz="2800" b="1" dirty="0" err="1" smtClean="0">
                  <a:solidFill>
                    <a:srgbClr val="00B050"/>
                  </a:solidFill>
                </a:rPr>
                <a:t>Creativity</a:t>
              </a:r>
              <a:endParaRPr lang="de-DE" sz="2800" b="1" dirty="0" smtClean="0">
                <a:solidFill>
                  <a:srgbClr val="00B050"/>
                </a:solidFill>
              </a:endParaRPr>
            </a:p>
          </p:txBody>
        </p:sp>
        <p:sp>
          <p:nvSpPr>
            <p:cNvPr id="13" name="Textfeld 12"/>
            <p:cNvSpPr txBox="1"/>
            <p:nvPr/>
          </p:nvSpPr>
          <p:spPr>
            <a:xfrm>
              <a:off x="3155835" y="419566"/>
              <a:ext cx="1543307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b="1" dirty="0" err="1" smtClean="0">
                  <a:solidFill>
                    <a:schemeClr val="accent1">
                      <a:lumMod val="75000"/>
                    </a:schemeClr>
                  </a:solidFill>
                </a:rPr>
                <a:t>Safety</a:t>
              </a:r>
              <a:endParaRPr lang="de-DE" sz="2800" b="1" dirty="0" smtClean="0">
                <a:solidFill>
                  <a:schemeClr val="accent1">
                    <a:lumMod val="75000"/>
                  </a:schemeClr>
                </a:solidFill>
              </a:endParaRPr>
            </a:p>
            <a:p>
              <a:r>
                <a:rPr lang="de-DE" sz="2800" b="1" dirty="0" smtClean="0">
                  <a:solidFill>
                    <a:schemeClr val="accent1">
                      <a:lumMod val="75000"/>
                    </a:schemeClr>
                  </a:solidFill>
                </a:rPr>
                <a:t>Play</a:t>
              </a:r>
            </a:p>
            <a:p>
              <a:r>
                <a:rPr lang="de-DE" sz="2800" b="1" dirty="0" smtClean="0">
                  <a:solidFill>
                    <a:schemeClr val="accent1">
                      <a:lumMod val="75000"/>
                    </a:schemeClr>
                  </a:solidFill>
                </a:rPr>
                <a:t>Variation</a:t>
              </a:r>
            </a:p>
            <a:p>
              <a:r>
                <a:rPr lang="de-DE" sz="2800" b="1" dirty="0" err="1" smtClean="0">
                  <a:solidFill>
                    <a:schemeClr val="accent1">
                      <a:lumMod val="75000"/>
                    </a:schemeClr>
                  </a:solidFill>
                </a:rPr>
                <a:t>Visibility</a:t>
              </a:r>
              <a:endParaRPr lang="de-DE" sz="2800" b="1" dirty="0" smtClean="0">
                <a:solidFill>
                  <a:schemeClr val="accent1">
                    <a:lumMod val="75000"/>
                  </a:schemeClr>
                </a:solidFill>
              </a:endParaRPr>
            </a:p>
            <a:p>
              <a:r>
                <a:rPr lang="de-DE" sz="2800" b="1" dirty="0" smtClean="0">
                  <a:solidFill>
                    <a:schemeClr val="accent1">
                      <a:lumMod val="75000"/>
                    </a:schemeClr>
                  </a:solidFill>
                </a:rPr>
                <a:t>Edge</a:t>
              </a:r>
            </a:p>
          </p:txBody>
        </p:sp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06047" y="906404"/>
              <a:ext cx="663621" cy="664202"/>
            </a:xfrm>
            <a:prstGeom prst="rect">
              <a:avLst/>
            </a:prstGeom>
          </p:spPr>
        </p:pic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3441" y="1393242"/>
              <a:ext cx="663621" cy="664202"/>
            </a:xfrm>
            <a:prstGeom prst="rect">
              <a:avLst/>
            </a:prstGeom>
          </p:spPr>
        </p:pic>
      </p:grpSp>
      <p:grpSp>
        <p:nvGrpSpPr>
          <p:cNvPr id="18" name="Gruppieren 17"/>
          <p:cNvGrpSpPr/>
          <p:nvPr/>
        </p:nvGrpSpPr>
        <p:grpSpPr>
          <a:xfrm>
            <a:off x="7915073" y="145457"/>
            <a:ext cx="3410819" cy="2862362"/>
            <a:chOff x="5915249" y="162159"/>
            <a:chExt cx="3410819" cy="2862362"/>
          </a:xfrm>
        </p:grpSpPr>
        <p:sp>
          <p:nvSpPr>
            <p:cNvPr id="17" name="Textfeld 16"/>
            <p:cNvSpPr txBox="1"/>
            <p:nvPr/>
          </p:nvSpPr>
          <p:spPr>
            <a:xfrm>
              <a:off x="5991616" y="2501301"/>
              <a:ext cx="31581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sz="2800" b="1" dirty="0" smtClean="0">
                  <a:solidFill>
                    <a:srgbClr val="00B050"/>
                  </a:solidFill>
                </a:rPr>
                <a:t>Creative </a:t>
              </a:r>
              <a:r>
                <a:rPr lang="de-DE" sz="2800" b="1" dirty="0" err="1" smtClean="0">
                  <a:solidFill>
                    <a:srgbClr val="00B050"/>
                  </a:solidFill>
                </a:rPr>
                <a:t>Techniques</a:t>
              </a:r>
              <a:endParaRPr lang="de-DE" sz="2800" b="1" dirty="0" smtClean="0">
                <a:solidFill>
                  <a:srgbClr val="00B050"/>
                </a:solidFill>
              </a:endParaRPr>
            </a:p>
          </p:txBody>
        </p:sp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5249" y="162159"/>
              <a:ext cx="3410819" cy="2513931"/>
            </a:xfrm>
            <a:prstGeom prst="rect">
              <a:avLst/>
            </a:prstGeom>
          </p:spPr>
        </p:pic>
        <p:sp>
          <p:nvSpPr>
            <p:cNvPr id="19" name="Textfeld 18"/>
            <p:cNvSpPr txBox="1"/>
            <p:nvPr/>
          </p:nvSpPr>
          <p:spPr>
            <a:xfrm>
              <a:off x="7235801" y="628135"/>
              <a:ext cx="1987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dirty="0" smtClean="0">
                  <a:solidFill>
                    <a:schemeClr val="accent1">
                      <a:lumMod val="75000"/>
                    </a:schemeClr>
                  </a:solidFill>
                </a:rPr>
                <a:t>Brainstorming</a:t>
              </a:r>
            </a:p>
          </p:txBody>
        </p:sp>
      </p:grpSp>
      <p:sp>
        <p:nvSpPr>
          <p:cNvPr id="21" name="Textfeld 20"/>
          <p:cNvSpPr txBox="1"/>
          <p:nvPr/>
        </p:nvSpPr>
        <p:spPr>
          <a:xfrm>
            <a:off x="1391361" y="5763467"/>
            <a:ext cx="31971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800" b="1" dirty="0" err="1" smtClean="0">
                <a:solidFill>
                  <a:srgbClr val="00B050"/>
                </a:solidFill>
              </a:rPr>
              <a:t>Extrinsic</a:t>
            </a:r>
            <a:r>
              <a:rPr lang="de-DE" sz="2800" b="1" dirty="0" smtClean="0">
                <a:solidFill>
                  <a:srgbClr val="00B050"/>
                </a:solidFill>
              </a:rPr>
              <a:t> </a:t>
            </a:r>
            <a:r>
              <a:rPr lang="de-DE" sz="2800" b="1" dirty="0" err="1" smtClean="0">
                <a:solidFill>
                  <a:srgbClr val="00B050"/>
                </a:solidFill>
              </a:rPr>
              <a:t>vs</a:t>
            </a:r>
            <a:r>
              <a:rPr lang="de-DE" sz="2800" b="1" dirty="0" smtClean="0">
                <a:solidFill>
                  <a:srgbClr val="00B050"/>
                </a:solidFill>
              </a:rPr>
              <a:t> </a:t>
            </a:r>
            <a:r>
              <a:rPr lang="de-DE" sz="2800" b="1" dirty="0" err="1" smtClean="0">
                <a:solidFill>
                  <a:srgbClr val="00B050"/>
                </a:solidFill>
              </a:rPr>
              <a:t>intrinsic</a:t>
            </a:r>
            <a:r>
              <a:rPr lang="de-DE" sz="2800" b="1" dirty="0" smtClean="0">
                <a:solidFill>
                  <a:srgbClr val="00B050"/>
                </a:solidFill>
              </a:rPr>
              <a:t> </a:t>
            </a:r>
          </a:p>
          <a:p>
            <a:pPr algn="ctr"/>
            <a:r>
              <a:rPr lang="de-DE" sz="2800" b="1" dirty="0" smtClean="0">
                <a:solidFill>
                  <a:srgbClr val="00B050"/>
                </a:solidFill>
              </a:rPr>
              <a:t>Motivation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8991168" y="5763467"/>
            <a:ext cx="1158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800" b="1" dirty="0" smtClean="0">
                <a:solidFill>
                  <a:srgbClr val="00B050"/>
                </a:solidFill>
              </a:rPr>
              <a:t>Values</a:t>
            </a:r>
          </a:p>
        </p:txBody>
      </p:sp>
      <p:pic>
        <p:nvPicPr>
          <p:cNvPr id="20" name="Grafik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458" y="3770637"/>
            <a:ext cx="2409825" cy="1954333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3916" y="4583293"/>
            <a:ext cx="3499369" cy="114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136" y="135074"/>
            <a:ext cx="5538653" cy="644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0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4227"/>
            <a:ext cx="12192000" cy="81280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401672" y="2849731"/>
            <a:ext cx="56775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6000" b="1" dirty="0" err="1" smtClean="0">
                <a:solidFill>
                  <a:schemeClr val="bg1"/>
                </a:solidFill>
              </a:rPr>
              <a:t>Self-Organization</a:t>
            </a:r>
            <a:endParaRPr lang="de-DE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40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</Words>
  <Application>Microsoft Office PowerPoint</Application>
  <PresentationFormat>Breitbild</PresentationFormat>
  <Paragraphs>37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msg systems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Steven Schwenke</dc:creator>
  <cp:lastModifiedBy>Steven Schwenke</cp:lastModifiedBy>
  <cp:revision>94</cp:revision>
  <dcterms:created xsi:type="dcterms:W3CDTF">2017-12-27T12:15:29Z</dcterms:created>
  <dcterms:modified xsi:type="dcterms:W3CDTF">2018-02-13T07:17:43Z</dcterms:modified>
</cp:coreProperties>
</file>